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56" r:id="rId5"/>
  </p:sldMasterIdLst>
  <p:notesMasterIdLst>
    <p:notesMasterId r:id="rId15"/>
  </p:notesMasterIdLst>
  <p:sldIdLst>
    <p:sldId id="374" r:id="rId6"/>
    <p:sldId id="379" r:id="rId7"/>
    <p:sldId id="378" r:id="rId8"/>
    <p:sldId id="380" r:id="rId9"/>
    <p:sldId id="381" r:id="rId10"/>
    <p:sldId id="382" r:id="rId11"/>
    <p:sldId id="383" r:id="rId12"/>
    <p:sldId id="375" r:id="rId13"/>
    <p:sldId id="3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419EDA5-9FB9-8140-93B6-4DA61651B5A4}">
          <p14:sldIdLst>
            <p14:sldId id="374"/>
            <p14:sldId id="379"/>
            <p14:sldId id="378"/>
            <p14:sldId id="380"/>
            <p14:sldId id="381"/>
            <p14:sldId id="382"/>
            <p14:sldId id="383"/>
            <p14:sldId id="375"/>
            <p14:sldId id="3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706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356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4A7EE11-7778-267A-5763-8A046F3F3B6E}" name="Fabio Lipreri" initials="FL" userId="S::fabio.lipreri@xtreamers.io::7c92156e-d161-4972-bc0d-b127571ac3d3" providerId="AD"/>
  <p188:author id="{C5632983-00D7-6031-EFAF-3DDE0C8106C7}" name="Gabriele Orlandi" initials="GO" userId="S::gabriele.orlandi@xtreamers.io::c4f13a73-e15b-409d-ad98-6e67f8b302e2" providerId="AD"/>
  <p188:author id="{974028C3-EBD7-14B0-6925-187B7E8766D5}" name="Emanuele Fabbiani @ xtream" initials="EF" userId="S::emanuele.fabbiani@xtreamers.io::c8fcae97-c724-4094-8866-00573756c153" providerId="AD"/>
  <p188:author id="{BBA538DE-66DB-4EF6-9E77-AF8D7E5DB187}" name="Marta Peroni" initials="MP" userId="S::marta.peroni@xtreamers.io::93421494-f63d-4a6c-bda2-b66193a427f7" providerId="AD"/>
  <p188:author id="{F6EF53FB-93BD-331B-62E2-3096F518E98B}" name="Matias Leoni" initials="ML" userId="S::matias.leoni@xtreamers.io::0f06037c-802e-4213-999f-d3ded9d4698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E51"/>
    <a:srgbClr val="4D4D4D"/>
    <a:srgbClr val="EB565D"/>
    <a:srgbClr val="00CA91"/>
    <a:srgbClr val="EF4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38"/>
    <p:restoredTop sz="94830"/>
  </p:normalViewPr>
  <p:slideViewPr>
    <p:cSldViewPr snapToGrid="0">
      <p:cViewPr varScale="1">
        <p:scale>
          <a:sx n="117" d="100"/>
          <a:sy n="117" d="100"/>
        </p:scale>
        <p:origin x="768" y="168"/>
      </p:cViewPr>
      <p:guideLst>
        <p:guide orient="horz" pos="1706"/>
        <p:guide pos="3840"/>
        <p:guide orient="horz" pos="356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DF129-B184-F441-8475-5676492CDDF6}" type="datetimeFigureOut">
              <a:rPr lang="en-IT" smtClean="0"/>
              <a:t>07/12/23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94CCB7-1BFD-5A41-9A2C-CC7B4CEC39CD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271234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6A278B-5BA3-D144-9F24-5F6497133406}" type="slidenum">
              <a:rPr lang="en-IT" smtClean="0"/>
              <a:t>1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757319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912813" y="762886"/>
            <a:ext cx="7733834" cy="78658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42F8EA-F394-4A12-B25B-91648B5F53C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51920" y="171767"/>
            <a:ext cx="506730" cy="50673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C346A2-DEB4-4D20-901F-09AA9883739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2813" y="2013704"/>
            <a:ext cx="10460037" cy="4156909"/>
          </a:xfrm>
          <a:prstGeom prst="rect">
            <a:avLst/>
          </a:prstGeom>
        </p:spPr>
        <p:txBody>
          <a:bodyPr/>
          <a:lstStyle>
            <a:lvl1pPr>
              <a:defRPr>
                <a:latin typeface="Sen" pitchFamily="2" charset="0"/>
                <a:ea typeface="Roboto Light" panose="02000000000000000000" pitchFamily="2" charset="0"/>
              </a:defRPr>
            </a:lvl1pPr>
            <a:lvl2pPr>
              <a:defRPr>
                <a:latin typeface="Sen" pitchFamily="2" charset="0"/>
                <a:ea typeface="Roboto Light" panose="02000000000000000000" pitchFamily="2" charset="0"/>
              </a:defRPr>
            </a:lvl2pPr>
            <a:lvl3pPr>
              <a:defRPr>
                <a:latin typeface="Sen" pitchFamily="2" charset="0"/>
                <a:ea typeface="Roboto Light" panose="02000000000000000000" pitchFamily="2" charset="0"/>
              </a:defRPr>
            </a:lvl3pPr>
            <a:lvl4pPr>
              <a:defRPr>
                <a:latin typeface="Sen" pitchFamily="2" charset="0"/>
                <a:ea typeface="Roboto Light" panose="02000000000000000000" pitchFamily="2" charset="0"/>
              </a:defRPr>
            </a:lvl4pPr>
            <a:lvl5pPr>
              <a:defRPr>
                <a:latin typeface="Sen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525360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55B19A-5E70-EB4B-AD1A-466D2DA06061}"/>
              </a:ext>
            </a:extLst>
          </p:cNvPr>
          <p:cNvSpPr/>
          <p:nvPr/>
        </p:nvSpPr>
        <p:spPr>
          <a:xfrm>
            <a:off x="913016" y="0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8A7853-CB2F-AB48-8B40-8300FB761AAE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A8607C-1A18-594D-9DBA-97701290550D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D97DC14C-B3FD-FD43-9542-DB7E41263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016" y="944563"/>
            <a:ext cx="4334233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815BAA-25C5-0543-A249-3D4B4E18A47F}"/>
              </a:ext>
            </a:extLst>
          </p:cNvPr>
          <p:cNvSpPr/>
          <p:nvPr/>
        </p:nvSpPr>
        <p:spPr>
          <a:xfrm>
            <a:off x="11311191" y="-1"/>
            <a:ext cx="893661" cy="3429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121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4B52493-BCA3-B649-B781-E506C42BCEE5}"/>
              </a:ext>
            </a:extLst>
          </p:cNvPr>
          <p:cNvSpPr/>
          <p:nvPr/>
        </p:nvSpPr>
        <p:spPr>
          <a:xfrm>
            <a:off x="0" y="0"/>
            <a:ext cx="12192000" cy="47382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55B19A-5E70-EB4B-AD1A-466D2DA06061}"/>
              </a:ext>
            </a:extLst>
          </p:cNvPr>
          <p:cNvSpPr/>
          <p:nvPr/>
        </p:nvSpPr>
        <p:spPr>
          <a:xfrm>
            <a:off x="913016" y="0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8A7853-CB2F-AB48-8B40-8300FB761AAE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A8607C-1A18-594D-9DBA-97701290550D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B10940-496B-41CF-98F7-C31EFF4F7B6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52237" y="149324"/>
            <a:ext cx="57785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17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r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B94DA5E-94F6-43FF-ACD2-D2D1DF037B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61935" y="199374"/>
            <a:ext cx="7830065" cy="6868824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15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6E6C55-A462-594E-853A-987917C64783}"/>
              </a:ext>
            </a:extLst>
          </p:cNvPr>
          <p:cNvSpPr/>
          <p:nvPr/>
        </p:nvSpPr>
        <p:spPr>
          <a:xfrm>
            <a:off x="913016" y="0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648C28-A609-9247-90B3-5D1CA7579960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E40037-058F-5748-A27D-C158CCDC6679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81F86E-8995-4947-9566-294252D38F3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8984" y="149324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6049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p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892490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913016" y="944563"/>
            <a:ext cx="9685211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54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16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913016" y="1596812"/>
            <a:ext cx="3581865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54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Picture Placeholder 29"/>
          <p:cNvSpPr>
            <a:spLocks noGrp="1"/>
          </p:cNvSpPr>
          <p:nvPr>
            <p:ph type="pic" sz="quarter" idx="13"/>
          </p:nvPr>
        </p:nvSpPr>
        <p:spPr>
          <a:xfrm>
            <a:off x="3701681" y="0"/>
            <a:ext cx="6213500" cy="2291508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6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5978500" y="2291508"/>
            <a:ext cx="6213500" cy="2291508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7" name="Picture Placeholder 29"/>
          <p:cNvSpPr>
            <a:spLocks noGrp="1"/>
          </p:cNvSpPr>
          <p:nvPr>
            <p:ph type="pic" sz="quarter" idx="15"/>
          </p:nvPr>
        </p:nvSpPr>
        <p:spPr>
          <a:xfrm>
            <a:off x="3701681" y="4583016"/>
            <a:ext cx="6213500" cy="2291508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C35565-0C2A-432E-9347-5BAFC0A4DBA2}"/>
              </a:ext>
            </a:extLst>
          </p:cNvPr>
          <p:cNvSpPr/>
          <p:nvPr/>
        </p:nvSpPr>
        <p:spPr>
          <a:xfrm>
            <a:off x="913016" y="0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B94A4B-A969-43A4-A49E-0C3DAC354C66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36A199-7EEA-48B9-8840-7DD08DF30C4F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A7B9799-94BB-4DCB-85AB-00A31B9393E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8984" y="149324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97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7003055" y="2699132"/>
            <a:ext cx="5188945" cy="4158867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5" name="Title 8"/>
          <p:cNvSpPr>
            <a:spLocks noGrp="1"/>
          </p:cNvSpPr>
          <p:nvPr>
            <p:ph type="title"/>
          </p:nvPr>
        </p:nvSpPr>
        <p:spPr>
          <a:xfrm>
            <a:off x="913016" y="1596812"/>
            <a:ext cx="3581865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54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436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F7991C6-7CF6-BB45-BB8A-CD80999FB23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" t="31" r="1" b="20265"/>
          <a:stretch/>
        </p:blipFill>
        <p:spPr>
          <a:xfrm>
            <a:off x="0" y="-21651"/>
            <a:ext cx="12192000" cy="689317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536DE34-FD9B-B341-9986-CDCE8C27C22C}"/>
              </a:ext>
            </a:extLst>
          </p:cNvPr>
          <p:cNvSpPr/>
          <p:nvPr/>
        </p:nvSpPr>
        <p:spPr>
          <a:xfrm>
            <a:off x="3157539" y="1692613"/>
            <a:ext cx="9034462" cy="51653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381984-5600-7E43-92B2-982243752AAE}"/>
              </a:ext>
            </a:extLst>
          </p:cNvPr>
          <p:cNvSpPr/>
          <p:nvPr/>
        </p:nvSpPr>
        <p:spPr>
          <a:xfrm>
            <a:off x="913016" y="-21651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9F9F9-CEC8-D245-A847-3768F71528B4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814225-D388-B949-8327-7C3EA8F6DE13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6684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F7991C6-7CF6-BB45-BB8A-CD80999FB23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t="4638" r="1" b="15658"/>
          <a:stretch/>
        </p:blipFill>
        <p:spPr>
          <a:xfrm>
            <a:off x="0" y="-24344"/>
            <a:ext cx="12192000" cy="6895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536DE34-FD9B-B341-9986-CDCE8C27C22C}"/>
              </a:ext>
            </a:extLst>
          </p:cNvPr>
          <p:cNvSpPr/>
          <p:nvPr/>
        </p:nvSpPr>
        <p:spPr>
          <a:xfrm>
            <a:off x="3157539" y="2840476"/>
            <a:ext cx="9034462" cy="40175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8AF74D-EBAA-714A-BF1D-8527AD0F2768}"/>
              </a:ext>
            </a:extLst>
          </p:cNvPr>
          <p:cNvSpPr/>
          <p:nvPr/>
        </p:nvSpPr>
        <p:spPr>
          <a:xfrm>
            <a:off x="913016" y="-24344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21AD57-8EDB-2747-B2EE-77351DF31D5F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263653-6DBB-9348-A39C-9B6FEB61B510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5938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ob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50683" y="960618"/>
            <a:ext cx="3284098" cy="6695371"/>
          </a:xfrm>
          <a:prstGeom prst="rect">
            <a:avLst/>
          </a:prstGeom>
        </p:spPr>
      </p:pic>
      <p:sp>
        <p:nvSpPr>
          <p:cNvPr id="5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7374080" y="1816099"/>
            <a:ext cx="2848004" cy="5029454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99000">
                <a:schemeClr val="bg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C74E6200-5EDD-5344-8815-A4F8E94ED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016" y="944563"/>
            <a:ext cx="5182984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1B530A-9163-CC49-9CE9-F8E65FE7AE77}"/>
              </a:ext>
            </a:extLst>
          </p:cNvPr>
          <p:cNvSpPr/>
          <p:nvPr/>
        </p:nvSpPr>
        <p:spPr>
          <a:xfrm>
            <a:off x="11311191" y="-1"/>
            <a:ext cx="893661" cy="3429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DFA481-E060-4DDB-AF75-90F841F7CDC1}"/>
              </a:ext>
            </a:extLst>
          </p:cNvPr>
          <p:cNvSpPr txBox="1"/>
          <p:nvPr/>
        </p:nvSpPr>
        <p:spPr>
          <a:xfrm rot="16200000">
            <a:off x="10169351" y="1275558"/>
            <a:ext cx="3632405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000" b="1">
                <a:solidFill>
                  <a:schemeClr val="bg1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PROJECTS</a:t>
            </a:r>
          </a:p>
        </p:txBody>
      </p:sp>
    </p:spTree>
    <p:extLst>
      <p:ext uri="{BB962C8B-B14F-4D97-AF65-F5344CB8AC3E}">
        <p14:creationId xmlns:p14="http://schemas.microsoft.com/office/powerpoint/2010/main" val="12494656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912813" y="762886"/>
            <a:ext cx="7733834" cy="78658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42F8EA-F394-4A12-B25B-91648B5F53C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8984" y="149324"/>
            <a:ext cx="685800" cy="6858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C346A2-DEB4-4D20-901F-09AA9883739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2813" y="2013704"/>
            <a:ext cx="10460037" cy="4156909"/>
          </a:xfrm>
          <a:prstGeom prst="rect">
            <a:avLst/>
          </a:prstGeom>
        </p:spPr>
        <p:txBody>
          <a:bodyPr/>
          <a:lstStyle>
            <a:lvl1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6180499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912813" y="762886"/>
            <a:ext cx="7733834" cy="78658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10CE8F-4DDF-1FAD-703A-795EA42EF0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51920" y="171767"/>
            <a:ext cx="506730" cy="50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9745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912813" y="762886"/>
            <a:ext cx="7733834" cy="78658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42F8EA-F394-4A12-B25B-91648B5F53C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8984" y="149324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0038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42F8EA-F394-4A12-B25B-91648B5F53C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8984" y="149324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13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000740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8976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913016" y="944563"/>
            <a:ext cx="4334233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6A3ECC-AE0E-1047-8BB9-A429C8ECCA25}"/>
              </a:ext>
            </a:extLst>
          </p:cNvPr>
          <p:cNvSpPr/>
          <p:nvPr/>
        </p:nvSpPr>
        <p:spPr>
          <a:xfrm>
            <a:off x="5458265" y="0"/>
            <a:ext cx="673373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7E53349-1B8D-425A-B362-BE2BECE6FB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429000"/>
            <a:ext cx="5458265" cy="34290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15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D061AD-0072-4FDC-BC0C-70FE22E2522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52237" y="149324"/>
            <a:ext cx="57785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045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913016" y="944563"/>
            <a:ext cx="4334233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846FB4-FD42-8846-B641-9E1B30D5A758}"/>
              </a:ext>
            </a:extLst>
          </p:cNvPr>
          <p:cNvSpPr/>
          <p:nvPr/>
        </p:nvSpPr>
        <p:spPr>
          <a:xfrm>
            <a:off x="5458265" y="0"/>
            <a:ext cx="6733735" cy="6858000"/>
          </a:xfrm>
          <a:prstGeom prst="rect">
            <a:avLst/>
          </a:prstGeom>
          <a:solidFill>
            <a:srgbClr val="000000">
              <a:alpha val="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1BB217EB-EE0B-42BA-9E5A-E386656623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429000"/>
            <a:ext cx="5457825" cy="34290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15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B7F8B3-06AA-4051-B65E-100D1159B5D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8984" y="149324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02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8">
            <a:extLst>
              <a:ext uri="{FF2B5EF4-FFF2-40B4-BE49-F238E27FC236}">
                <a16:creationId xmlns:a16="http://schemas.microsoft.com/office/drawing/2014/main" id="{0DB4B2DD-C817-B94D-8699-528BC1C9E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016" y="944563"/>
            <a:ext cx="5182984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8C6E90-6227-714C-90C3-24615398E1A5}"/>
              </a:ext>
            </a:extLst>
          </p:cNvPr>
          <p:cNvSpPr/>
          <p:nvPr/>
        </p:nvSpPr>
        <p:spPr>
          <a:xfrm>
            <a:off x="913016" y="6340880"/>
            <a:ext cx="3148622" cy="1190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1CABF6-6B44-AE45-9104-4654BE5E9A89}"/>
              </a:ext>
            </a:extLst>
          </p:cNvPr>
          <p:cNvSpPr/>
          <p:nvPr/>
        </p:nvSpPr>
        <p:spPr>
          <a:xfrm>
            <a:off x="4523480" y="6340880"/>
            <a:ext cx="3148622" cy="1190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96A809E-6C85-A14F-9A07-360AF7667DB8}"/>
              </a:ext>
            </a:extLst>
          </p:cNvPr>
          <p:cNvSpPr/>
          <p:nvPr/>
        </p:nvSpPr>
        <p:spPr>
          <a:xfrm>
            <a:off x="8139249" y="6340880"/>
            <a:ext cx="3148622" cy="1190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2079F4-53A2-4323-B36F-E0043E7217FC}"/>
              </a:ext>
            </a:extLst>
          </p:cNvPr>
          <p:cNvSpPr/>
          <p:nvPr/>
        </p:nvSpPr>
        <p:spPr>
          <a:xfrm>
            <a:off x="9704733" y="-1"/>
            <a:ext cx="2487267" cy="3429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3F3947-F735-4EF0-B369-13372DD08956}"/>
              </a:ext>
            </a:extLst>
          </p:cNvPr>
          <p:cNvSpPr txBox="1"/>
          <p:nvPr/>
        </p:nvSpPr>
        <p:spPr>
          <a:xfrm rot="16200000">
            <a:off x="10169351" y="1275558"/>
            <a:ext cx="3632405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000" b="1">
                <a:solidFill>
                  <a:schemeClr val="bg1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PROJECTS</a:t>
            </a:r>
          </a:p>
        </p:txBody>
      </p:sp>
      <p:sp>
        <p:nvSpPr>
          <p:cNvPr id="28" name="Google Shape;200;p40">
            <a:extLst>
              <a:ext uri="{FF2B5EF4-FFF2-40B4-BE49-F238E27FC236}">
                <a16:creationId xmlns:a16="http://schemas.microsoft.com/office/drawing/2014/main" id="{39C350DC-2883-454E-8124-7A5B1682D802}"/>
              </a:ext>
            </a:extLst>
          </p:cNvPr>
          <p:cNvSpPr txBox="1"/>
          <p:nvPr/>
        </p:nvSpPr>
        <p:spPr>
          <a:xfrm>
            <a:off x="9867260" y="83710"/>
            <a:ext cx="1245222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defTabSz="685800">
              <a:buClr>
                <a:srgbClr val="000000"/>
              </a:buClr>
              <a:defRPr/>
            </a:pPr>
            <a:r>
              <a:rPr lang="en-US" sz="1200" b="1" ker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Industry</a:t>
            </a:r>
            <a:endParaRPr sz="1200" b="1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9" name="Google Shape;216;p40">
            <a:extLst>
              <a:ext uri="{FF2B5EF4-FFF2-40B4-BE49-F238E27FC236}">
                <a16:creationId xmlns:a16="http://schemas.microsoft.com/office/drawing/2014/main" id="{B8B1FA31-1E70-44A0-B1D8-88EFD39419E4}"/>
              </a:ext>
            </a:extLst>
          </p:cNvPr>
          <p:cNvSpPr/>
          <p:nvPr/>
        </p:nvSpPr>
        <p:spPr>
          <a:xfrm>
            <a:off x="9836780" y="737262"/>
            <a:ext cx="1563889" cy="31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defTabSz="685800">
              <a:buClr>
                <a:srgbClr val="000000"/>
              </a:buClr>
              <a:defRPr/>
            </a:pPr>
            <a:r>
              <a:rPr lang="en-US" sz="1200" b="1" ker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Timespan</a:t>
            </a:r>
            <a:endParaRPr sz="1200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  <a:p>
            <a:pPr defTabSz="685800">
              <a:buClr>
                <a:srgbClr val="000000"/>
              </a:buClr>
              <a:defRPr/>
            </a:pPr>
            <a:endParaRPr sz="1200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0" name="Google Shape;217;p40">
            <a:extLst>
              <a:ext uri="{FF2B5EF4-FFF2-40B4-BE49-F238E27FC236}">
                <a16:creationId xmlns:a16="http://schemas.microsoft.com/office/drawing/2014/main" id="{EC5AC320-4EFB-407B-A2EE-DAC6D7E5C3C1}"/>
              </a:ext>
            </a:extLst>
          </p:cNvPr>
          <p:cNvSpPr/>
          <p:nvPr/>
        </p:nvSpPr>
        <p:spPr>
          <a:xfrm>
            <a:off x="9829972" y="2704044"/>
            <a:ext cx="1563888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defTabSz="685800">
              <a:buClr>
                <a:srgbClr val="000000"/>
              </a:buClr>
              <a:defRPr/>
            </a:pPr>
            <a:r>
              <a:rPr lang="it-IT" sz="1200" b="1" kern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Main</a:t>
            </a:r>
            <a:r>
              <a:rPr lang="it-IT" sz="1200" b="1" ker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 Technologies</a:t>
            </a:r>
            <a:endParaRPr sz="1200" b="1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6AB4E158-AC42-4AE4-8485-D3B95B8E4D8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836780" y="328230"/>
            <a:ext cx="1647769" cy="314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9144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3716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2C59726F-364B-414F-AC6E-65BF14077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834181" y="985210"/>
            <a:ext cx="1647769" cy="314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9144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3716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A25CFBD9-518F-401A-B60D-23A051EB05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829972" y="2938166"/>
            <a:ext cx="1647769" cy="314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9144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3716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Google Shape;217;p40">
            <a:extLst>
              <a:ext uri="{FF2B5EF4-FFF2-40B4-BE49-F238E27FC236}">
                <a16:creationId xmlns:a16="http://schemas.microsoft.com/office/drawing/2014/main" id="{A33E70CA-0CB9-45AB-B11C-C3850C87F27B}"/>
              </a:ext>
            </a:extLst>
          </p:cNvPr>
          <p:cNvSpPr/>
          <p:nvPr/>
        </p:nvSpPr>
        <p:spPr>
          <a:xfrm>
            <a:off x="9846927" y="2044348"/>
            <a:ext cx="1563888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defTabSz="685800">
              <a:buClr>
                <a:srgbClr val="000000"/>
              </a:buClr>
              <a:defRPr/>
            </a:pPr>
            <a:r>
              <a:rPr lang="it-IT" sz="1200" b="1" ker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Collaboration mode</a:t>
            </a:r>
            <a:endParaRPr sz="1200" b="1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89B2F3A5-51EF-4DE4-8484-DCE7CF1299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36780" y="2275708"/>
            <a:ext cx="1647769" cy="314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9144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3716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Google Shape;216;p40">
            <a:extLst>
              <a:ext uri="{FF2B5EF4-FFF2-40B4-BE49-F238E27FC236}">
                <a16:creationId xmlns:a16="http://schemas.microsoft.com/office/drawing/2014/main" id="{3F10F4A3-B23D-48ED-A96E-7407C87B2640}"/>
              </a:ext>
            </a:extLst>
          </p:cNvPr>
          <p:cNvSpPr/>
          <p:nvPr/>
        </p:nvSpPr>
        <p:spPr>
          <a:xfrm>
            <a:off x="9834181" y="1391711"/>
            <a:ext cx="1563889" cy="31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defTabSz="685800">
              <a:buClr>
                <a:srgbClr val="000000"/>
              </a:buClr>
              <a:defRPr/>
            </a:pPr>
            <a:r>
              <a:rPr lang="en-US" sz="1200" b="1" ker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Budget</a:t>
            </a:r>
            <a:endParaRPr sz="1200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  <a:p>
            <a:pPr defTabSz="685800">
              <a:buClr>
                <a:srgbClr val="000000"/>
              </a:buClr>
              <a:defRPr/>
            </a:pPr>
            <a:endParaRPr sz="1200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71B0AD1E-05C5-4159-9C87-E810FB3BB89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834180" y="1643047"/>
            <a:ext cx="1647769" cy="314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9144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3716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50421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rojec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51AA266-7BBB-46DE-9D9B-FE342EB08598}"/>
              </a:ext>
            </a:extLst>
          </p:cNvPr>
          <p:cNvGrpSpPr/>
          <p:nvPr/>
        </p:nvGrpSpPr>
        <p:grpSpPr>
          <a:xfrm>
            <a:off x="913016" y="0"/>
            <a:ext cx="2244522" cy="298651"/>
            <a:chOff x="913016" y="0"/>
            <a:chExt cx="2244522" cy="29865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155B19A-5E70-EB4B-AD1A-466D2DA06061}"/>
                </a:ext>
              </a:extLst>
            </p:cNvPr>
            <p:cNvSpPr/>
            <p:nvPr/>
          </p:nvSpPr>
          <p:spPr>
            <a:xfrm>
              <a:off x="913016" y="0"/>
              <a:ext cx="2244522" cy="29865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78A7853-CB2F-AB48-8B40-8300FB761AAE}"/>
                </a:ext>
              </a:extLst>
            </p:cNvPr>
            <p:cNvSpPr txBox="1"/>
            <p:nvPr/>
          </p:nvSpPr>
          <p:spPr>
            <a:xfrm>
              <a:off x="1320694" y="10825"/>
              <a:ext cx="556243" cy="276999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sz="1200" b="1" i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XTREAM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4A8607C-1A18-594D-9DBA-97701290550D}"/>
                </a:ext>
              </a:extLst>
            </p:cNvPr>
            <p:cNvSpPr txBox="1"/>
            <p:nvPr/>
          </p:nvSpPr>
          <p:spPr>
            <a:xfrm>
              <a:off x="1006369" y="10825"/>
              <a:ext cx="171522" cy="276999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fld id="{79A0D263-32C2-8B4D-A7AB-25634E3DAF82}" type="slidenum">
                <a:rPr lang="en-US" sz="1200" b="1" i="0" smtClean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‹#›</a:t>
              </a:fld>
              <a:endPara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</p:txBody>
        </p:sp>
      </p:grpSp>
      <p:sp>
        <p:nvSpPr>
          <p:cNvPr id="10" name="Title 8">
            <a:extLst>
              <a:ext uri="{FF2B5EF4-FFF2-40B4-BE49-F238E27FC236}">
                <a16:creationId xmlns:a16="http://schemas.microsoft.com/office/drawing/2014/main" id="{D97DC14C-B3FD-FD43-9542-DB7E41263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016" y="944563"/>
            <a:ext cx="4334233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815BAA-25C5-0543-A249-3D4B4E18A47F}"/>
              </a:ext>
            </a:extLst>
          </p:cNvPr>
          <p:cNvSpPr/>
          <p:nvPr/>
        </p:nvSpPr>
        <p:spPr>
          <a:xfrm>
            <a:off x="11311191" y="-1"/>
            <a:ext cx="893661" cy="3429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F252ED-52CD-459F-9250-CC36DFF8177F}"/>
              </a:ext>
            </a:extLst>
          </p:cNvPr>
          <p:cNvSpPr txBox="1"/>
          <p:nvPr/>
        </p:nvSpPr>
        <p:spPr>
          <a:xfrm rot="16200000">
            <a:off x="10169351" y="1275558"/>
            <a:ext cx="3632405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000" b="1">
                <a:solidFill>
                  <a:schemeClr val="bg1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PROJECTS</a:t>
            </a:r>
          </a:p>
        </p:txBody>
      </p:sp>
    </p:spTree>
    <p:extLst>
      <p:ext uri="{BB962C8B-B14F-4D97-AF65-F5344CB8AC3E}">
        <p14:creationId xmlns:p14="http://schemas.microsoft.com/office/powerpoint/2010/main" val="466443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55B19A-5E70-EB4B-AD1A-466D2DA06061}"/>
              </a:ext>
            </a:extLst>
          </p:cNvPr>
          <p:cNvSpPr/>
          <p:nvPr/>
        </p:nvSpPr>
        <p:spPr>
          <a:xfrm>
            <a:off x="913016" y="0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8A7853-CB2F-AB48-8B40-8300FB761AAE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A8607C-1A18-594D-9DBA-97701290550D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D97DC14C-B3FD-FD43-9542-DB7E41263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016" y="944563"/>
            <a:ext cx="4334233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815BAA-25C5-0543-A249-3D4B4E18A47F}"/>
              </a:ext>
            </a:extLst>
          </p:cNvPr>
          <p:cNvSpPr/>
          <p:nvPr/>
        </p:nvSpPr>
        <p:spPr>
          <a:xfrm>
            <a:off x="11311191" y="-1"/>
            <a:ext cx="893661" cy="3429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677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4B52493-BCA3-B649-B781-E506C42BCEE5}"/>
              </a:ext>
            </a:extLst>
          </p:cNvPr>
          <p:cNvSpPr/>
          <p:nvPr/>
        </p:nvSpPr>
        <p:spPr>
          <a:xfrm>
            <a:off x="0" y="0"/>
            <a:ext cx="12192000" cy="47382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55B19A-5E70-EB4B-AD1A-466D2DA06061}"/>
              </a:ext>
            </a:extLst>
          </p:cNvPr>
          <p:cNvSpPr/>
          <p:nvPr/>
        </p:nvSpPr>
        <p:spPr>
          <a:xfrm>
            <a:off x="913016" y="0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8A7853-CB2F-AB48-8B40-8300FB761AAE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A8607C-1A18-594D-9DBA-97701290550D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B10940-496B-41CF-98F7-C31EFF4F7B6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52237" y="149324"/>
            <a:ext cx="57785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950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52CA10-3DA6-46B3-950B-1CBDBF9210A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51920" y="171767"/>
            <a:ext cx="506730" cy="50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482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r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B94DA5E-94F6-43FF-ACD2-D2D1DF037B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61935" y="-10824"/>
            <a:ext cx="7830065" cy="6868824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15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6E6C55-A462-594E-853A-987917C64783}"/>
              </a:ext>
            </a:extLst>
          </p:cNvPr>
          <p:cNvSpPr/>
          <p:nvPr/>
        </p:nvSpPr>
        <p:spPr>
          <a:xfrm>
            <a:off x="913016" y="0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648C28-A609-9247-90B3-5D1CA7579960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E40037-058F-5748-A27D-C158CCDC6679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81F86E-8995-4947-9566-294252D38F3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8984" y="149324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4172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p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892490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913016" y="944563"/>
            <a:ext cx="9685211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54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141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913016" y="1596812"/>
            <a:ext cx="3581865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54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Picture Placeholder 29"/>
          <p:cNvSpPr>
            <a:spLocks noGrp="1"/>
          </p:cNvSpPr>
          <p:nvPr>
            <p:ph type="pic" sz="quarter" idx="13"/>
          </p:nvPr>
        </p:nvSpPr>
        <p:spPr>
          <a:xfrm>
            <a:off x="3701681" y="0"/>
            <a:ext cx="6213500" cy="2291508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6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5978500" y="2291508"/>
            <a:ext cx="6213500" cy="2291508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7" name="Picture Placeholder 29"/>
          <p:cNvSpPr>
            <a:spLocks noGrp="1"/>
          </p:cNvSpPr>
          <p:nvPr>
            <p:ph type="pic" sz="quarter" idx="15"/>
          </p:nvPr>
        </p:nvSpPr>
        <p:spPr>
          <a:xfrm>
            <a:off x="3701681" y="4583016"/>
            <a:ext cx="6213500" cy="2291508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C35565-0C2A-432E-9347-5BAFC0A4DBA2}"/>
              </a:ext>
            </a:extLst>
          </p:cNvPr>
          <p:cNvSpPr/>
          <p:nvPr/>
        </p:nvSpPr>
        <p:spPr>
          <a:xfrm>
            <a:off x="913016" y="0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B94A4B-A969-43A4-A49E-0C3DAC354C66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36A199-7EEA-48B9-8840-7DD08DF30C4F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A7B9799-94BB-4DCB-85AB-00A31B9393E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8984" y="149324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096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7003055" y="2699132"/>
            <a:ext cx="5188945" cy="4158867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5" name="Title 8"/>
          <p:cNvSpPr>
            <a:spLocks noGrp="1"/>
          </p:cNvSpPr>
          <p:nvPr>
            <p:ph type="title"/>
          </p:nvPr>
        </p:nvSpPr>
        <p:spPr>
          <a:xfrm>
            <a:off x="913016" y="1596812"/>
            <a:ext cx="3581865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54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433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F7991C6-7CF6-BB45-BB8A-CD80999FB23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" t="31" r="1" b="20265"/>
          <a:stretch/>
        </p:blipFill>
        <p:spPr>
          <a:xfrm>
            <a:off x="0" y="-21651"/>
            <a:ext cx="12192000" cy="689317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536DE34-FD9B-B341-9986-CDCE8C27C22C}"/>
              </a:ext>
            </a:extLst>
          </p:cNvPr>
          <p:cNvSpPr/>
          <p:nvPr/>
        </p:nvSpPr>
        <p:spPr>
          <a:xfrm>
            <a:off x="3157539" y="1692613"/>
            <a:ext cx="9034462" cy="51653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381984-5600-7E43-92B2-982243752AAE}"/>
              </a:ext>
            </a:extLst>
          </p:cNvPr>
          <p:cNvSpPr/>
          <p:nvPr/>
        </p:nvSpPr>
        <p:spPr>
          <a:xfrm>
            <a:off x="913016" y="-21651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9F9F9-CEC8-D245-A847-3768F71528B4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814225-D388-B949-8327-7C3EA8F6DE13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4124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F7991C6-7CF6-BB45-BB8A-CD80999FB23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t="4638" r="1" b="15658"/>
          <a:stretch/>
        </p:blipFill>
        <p:spPr>
          <a:xfrm>
            <a:off x="0" y="-24344"/>
            <a:ext cx="12192000" cy="6895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536DE34-FD9B-B341-9986-CDCE8C27C22C}"/>
              </a:ext>
            </a:extLst>
          </p:cNvPr>
          <p:cNvSpPr/>
          <p:nvPr/>
        </p:nvSpPr>
        <p:spPr>
          <a:xfrm>
            <a:off x="3157539" y="2840476"/>
            <a:ext cx="9034462" cy="40175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8AF74D-EBAA-714A-BF1D-8527AD0F2768}"/>
              </a:ext>
            </a:extLst>
          </p:cNvPr>
          <p:cNvSpPr/>
          <p:nvPr/>
        </p:nvSpPr>
        <p:spPr>
          <a:xfrm>
            <a:off x="913016" y="-24344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21AD57-8EDB-2747-B2EE-77351DF31D5F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263653-6DBB-9348-A39C-9B6FEB61B510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41965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ob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50683" y="960618"/>
            <a:ext cx="3284098" cy="6695371"/>
          </a:xfrm>
          <a:prstGeom prst="rect">
            <a:avLst/>
          </a:prstGeom>
        </p:spPr>
      </p:pic>
      <p:sp>
        <p:nvSpPr>
          <p:cNvPr id="5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7374080" y="1816099"/>
            <a:ext cx="2848004" cy="5029454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99000">
                <a:schemeClr val="bg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C74E6200-5EDD-5344-8815-A4F8E94ED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016" y="944563"/>
            <a:ext cx="5182984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1B530A-9163-CC49-9CE9-F8E65FE7AE77}"/>
              </a:ext>
            </a:extLst>
          </p:cNvPr>
          <p:cNvSpPr/>
          <p:nvPr/>
        </p:nvSpPr>
        <p:spPr>
          <a:xfrm>
            <a:off x="11311191" y="-1"/>
            <a:ext cx="893661" cy="3429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DFA481-E060-4DDB-AF75-90F841F7CDC1}"/>
              </a:ext>
            </a:extLst>
          </p:cNvPr>
          <p:cNvSpPr txBox="1"/>
          <p:nvPr/>
        </p:nvSpPr>
        <p:spPr>
          <a:xfrm rot="16200000">
            <a:off x="10169351" y="1275558"/>
            <a:ext cx="3632405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000" b="1">
                <a:solidFill>
                  <a:schemeClr val="bg1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PROJECTS</a:t>
            </a:r>
          </a:p>
        </p:txBody>
      </p:sp>
    </p:spTree>
    <p:extLst>
      <p:ext uri="{BB962C8B-B14F-4D97-AF65-F5344CB8AC3E}">
        <p14:creationId xmlns:p14="http://schemas.microsoft.com/office/powerpoint/2010/main" val="3179595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0000"/>
                </a:schemeClr>
              </a:gs>
              <a:gs pos="98000">
                <a:schemeClr val="tx1">
                  <a:alpha val="5000"/>
                </a:schemeClr>
              </a:gs>
            </a:gsLst>
            <a:lin ang="5400000" scaled="1"/>
          </a:gra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913016" y="944563"/>
            <a:ext cx="4334233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6A3ECC-AE0E-1047-8BB9-A429C8ECCA25}"/>
              </a:ext>
            </a:extLst>
          </p:cNvPr>
          <p:cNvSpPr/>
          <p:nvPr/>
        </p:nvSpPr>
        <p:spPr>
          <a:xfrm>
            <a:off x="5458265" y="0"/>
            <a:ext cx="673373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7E53349-1B8D-425A-B362-BE2BECE6FB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429000"/>
            <a:ext cx="5458265" cy="34290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15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D061AD-0072-4FDC-BC0C-70FE22E252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490959" y="149324"/>
            <a:ext cx="439127" cy="52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083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913016" y="944563"/>
            <a:ext cx="4334233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846FB4-FD42-8846-B641-9E1B30D5A758}"/>
              </a:ext>
            </a:extLst>
          </p:cNvPr>
          <p:cNvSpPr/>
          <p:nvPr/>
        </p:nvSpPr>
        <p:spPr>
          <a:xfrm>
            <a:off x="5458265" y="0"/>
            <a:ext cx="6733735" cy="6858000"/>
          </a:xfrm>
          <a:prstGeom prst="rect">
            <a:avLst/>
          </a:prstGeom>
          <a:solidFill>
            <a:srgbClr val="000000">
              <a:alpha val="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1BB217EB-EE0B-42BA-9E5A-E386656623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429000"/>
            <a:ext cx="5457825" cy="34290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15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B7F8B3-06AA-4051-B65E-100D1159B5D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99520" y="149324"/>
            <a:ext cx="565264" cy="56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769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8">
            <a:extLst>
              <a:ext uri="{FF2B5EF4-FFF2-40B4-BE49-F238E27FC236}">
                <a16:creationId xmlns:a16="http://schemas.microsoft.com/office/drawing/2014/main" id="{0DB4B2DD-C817-B94D-8699-528BC1C9E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016" y="944563"/>
            <a:ext cx="5182984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8C6E90-6227-714C-90C3-24615398E1A5}"/>
              </a:ext>
            </a:extLst>
          </p:cNvPr>
          <p:cNvSpPr/>
          <p:nvPr/>
        </p:nvSpPr>
        <p:spPr>
          <a:xfrm>
            <a:off x="913016" y="6340880"/>
            <a:ext cx="3148622" cy="1190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1CABF6-6B44-AE45-9104-4654BE5E9A89}"/>
              </a:ext>
            </a:extLst>
          </p:cNvPr>
          <p:cNvSpPr/>
          <p:nvPr/>
        </p:nvSpPr>
        <p:spPr>
          <a:xfrm>
            <a:off x="4523480" y="6340880"/>
            <a:ext cx="3148622" cy="1190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96A809E-6C85-A14F-9A07-360AF7667DB8}"/>
              </a:ext>
            </a:extLst>
          </p:cNvPr>
          <p:cNvSpPr/>
          <p:nvPr/>
        </p:nvSpPr>
        <p:spPr>
          <a:xfrm>
            <a:off x="8139249" y="6340880"/>
            <a:ext cx="3148622" cy="1190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2079F4-53A2-4323-B36F-E0043E7217FC}"/>
              </a:ext>
            </a:extLst>
          </p:cNvPr>
          <p:cNvSpPr/>
          <p:nvPr/>
        </p:nvSpPr>
        <p:spPr>
          <a:xfrm>
            <a:off x="9704733" y="-1"/>
            <a:ext cx="2487267" cy="3429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3F3947-F735-4EF0-B369-13372DD08956}"/>
              </a:ext>
            </a:extLst>
          </p:cNvPr>
          <p:cNvSpPr txBox="1"/>
          <p:nvPr/>
        </p:nvSpPr>
        <p:spPr>
          <a:xfrm rot="16200000">
            <a:off x="10169351" y="1275558"/>
            <a:ext cx="3632405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000" b="1">
                <a:solidFill>
                  <a:schemeClr val="bg1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PROJECTS</a:t>
            </a:r>
          </a:p>
        </p:txBody>
      </p:sp>
      <p:sp>
        <p:nvSpPr>
          <p:cNvPr id="28" name="Google Shape;200;p40">
            <a:extLst>
              <a:ext uri="{FF2B5EF4-FFF2-40B4-BE49-F238E27FC236}">
                <a16:creationId xmlns:a16="http://schemas.microsoft.com/office/drawing/2014/main" id="{39C350DC-2883-454E-8124-7A5B1682D802}"/>
              </a:ext>
            </a:extLst>
          </p:cNvPr>
          <p:cNvSpPr txBox="1"/>
          <p:nvPr/>
        </p:nvSpPr>
        <p:spPr>
          <a:xfrm>
            <a:off x="9867260" y="83710"/>
            <a:ext cx="1245222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defTabSz="685800">
              <a:buClr>
                <a:srgbClr val="000000"/>
              </a:buClr>
              <a:defRPr/>
            </a:pPr>
            <a:r>
              <a:rPr lang="en-US" sz="1200" b="1" ker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Industry</a:t>
            </a:r>
            <a:endParaRPr sz="1200" b="1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9" name="Google Shape;216;p40">
            <a:extLst>
              <a:ext uri="{FF2B5EF4-FFF2-40B4-BE49-F238E27FC236}">
                <a16:creationId xmlns:a16="http://schemas.microsoft.com/office/drawing/2014/main" id="{B8B1FA31-1E70-44A0-B1D8-88EFD39419E4}"/>
              </a:ext>
            </a:extLst>
          </p:cNvPr>
          <p:cNvSpPr/>
          <p:nvPr/>
        </p:nvSpPr>
        <p:spPr>
          <a:xfrm>
            <a:off x="9836780" y="737262"/>
            <a:ext cx="1563889" cy="31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defTabSz="685800">
              <a:buClr>
                <a:srgbClr val="000000"/>
              </a:buClr>
              <a:defRPr/>
            </a:pPr>
            <a:r>
              <a:rPr lang="en-US" sz="1200" b="1" ker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Timespan</a:t>
            </a:r>
            <a:endParaRPr sz="1200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  <a:p>
            <a:pPr defTabSz="685800">
              <a:buClr>
                <a:srgbClr val="000000"/>
              </a:buClr>
              <a:defRPr/>
            </a:pPr>
            <a:endParaRPr sz="1200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0" name="Google Shape;217;p40">
            <a:extLst>
              <a:ext uri="{FF2B5EF4-FFF2-40B4-BE49-F238E27FC236}">
                <a16:creationId xmlns:a16="http://schemas.microsoft.com/office/drawing/2014/main" id="{EC5AC320-4EFB-407B-A2EE-DAC6D7E5C3C1}"/>
              </a:ext>
            </a:extLst>
          </p:cNvPr>
          <p:cNvSpPr/>
          <p:nvPr/>
        </p:nvSpPr>
        <p:spPr>
          <a:xfrm>
            <a:off x="9829972" y="2704044"/>
            <a:ext cx="1563888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defTabSz="685800">
              <a:buClr>
                <a:srgbClr val="000000"/>
              </a:buClr>
              <a:defRPr/>
            </a:pPr>
            <a:r>
              <a:rPr lang="it-IT" sz="1200" b="1" kern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Main</a:t>
            </a:r>
            <a:r>
              <a:rPr lang="it-IT" sz="1200" b="1" ker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 Technologies</a:t>
            </a:r>
            <a:endParaRPr sz="1200" b="1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6AB4E158-AC42-4AE4-8485-D3B95B8E4D8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836780" y="328230"/>
            <a:ext cx="1647769" cy="314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9144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3716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2C59726F-364B-414F-AC6E-65BF14077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834181" y="985210"/>
            <a:ext cx="1647769" cy="314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9144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3716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A25CFBD9-518F-401A-B60D-23A051EB05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829972" y="2938166"/>
            <a:ext cx="1647769" cy="314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9144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3716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Google Shape;217;p40">
            <a:extLst>
              <a:ext uri="{FF2B5EF4-FFF2-40B4-BE49-F238E27FC236}">
                <a16:creationId xmlns:a16="http://schemas.microsoft.com/office/drawing/2014/main" id="{A33E70CA-0CB9-45AB-B11C-C3850C87F27B}"/>
              </a:ext>
            </a:extLst>
          </p:cNvPr>
          <p:cNvSpPr/>
          <p:nvPr/>
        </p:nvSpPr>
        <p:spPr>
          <a:xfrm>
            <a:off x="9846927" y="2044348"/>
            <a:ext cx="1563888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defTabSz="685800">
              <a:buClr>
                <a:srgbClr val="000000"/>
              </a:buClr>
              <a:defRPr/>
            </a:pPr>
            <a:r>
              <a:rPr lang="it-IT" sz="1200" b="1" ker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Collaboration mode</a:t>
            </a:r>
            <a:endParaRPr sz="1200" b="1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89B2F3A5-51EF-4DE4-8484-DCE7CF1299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36780" y="2275708"/>
            <a:ext cx="1647769" cy="314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9144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3716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Google Shape;216;p40">
            <a:extLst>
              <a:ext uri="{FF2B5EF4-FFF2-40B4-BE49-F238E27FC236}">
                <a16:creationId xmlns:a16="http://schemas.microsoft.com/office/drawing/2014/main" id="{3F10F4A3-B23D-48ED-A96E-7407C87B2640}"/>
              </a:ext>
            </a:extLst>
          </p:cNvPr>
          <p:cNvSpPr/>
          <p:nvPr/>
        </p:nvSpPr>
        <p:spPr>
          <a:xfrm>
            <a:off x="9834181" y="1391711"/>
            <a:ext cx="1563889" cy="312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defTabSz="685800">
              <a:buClr>
                <a:srgbClr val="000000"/>
              </a:buClr>
              <a:defRPr/>
            </a:pPr>
            <a:r>
              <a:rPr lang="en-US" sz="1200" b="1" ker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Calibri"/>
              </a:rPr>
              <a:t>Budget</a:t>
            </a:r>
            <a:endParaRPr sz="1200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  <a:p>
            <a:pPr defTabSz="685800">
              <a:buClr>
                <a:srgbClr val="000000"/>
              </a:buClr>
              <a:defRPr/>
            </a:pPr>
            <a:endParaRPr sz="1200" kern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71B0AD1E-05C5-4159-9C87-E810FB3BB89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834180" y="1643047"/>
            <a:ext cx="1647769" cy="314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9144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3716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4414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rojec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51AA266-7BBB-46DE-9D9B-FE342EB08598}"/>
              </a:ext>
            </a:extLst>
          </p:cNvPr>
          <p:cNvGrpSpPr/>
          <p:nvPr/>
        </p:nvGrpSpPr>
        <p:grpSpPr>
          <a:xfrm>
            <a:off x="913016" y="0"/>
            <a:ext cx="2244522" cy="298651"/>
            <a:chOff x="913016" y="0"/>
            <a:chExt cx="2244522" cy="29865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155B19A-5E70-EB4B-AD1A-466D2DA06061}"/>
                </a:ext>
              </a:extLst>
            </p:cNvPr>
            <p:cNvSpPr/>
            <p:nvPr/>
          </p:nvSpPr>
          <p:spPr>
            <a:xfrm>
              <a:off x="913016" y="0"/>
              <a:ext cx="2244522" cy="29865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78A7853-CB2F-AB48-8B40-8300FB761AAE}"/>
                </a:ext>
              </a:extLst>
            </p:cNvPr>
            <p:cNvSpPr txBox="1"/>
            <p:nvPr/>
          </p:nvSpPr>
          <p:spPr>
            <a:xfrm>
              <a:off x="1320694" y="10825"/>
              <a:ext cx="556243" cy="276999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sz="1200" b="1" i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XTREAM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4A8607C-1A18-594D-9DBA-97701290550D}"/>
                </a:ext>
              </a:extLst>
            </p:cNvPr>
            <p:cNvSpPr txBox="1"/>
            <p:nvPr/>
          </p:nvSpPr>
          <p:spPr>
            <a:xfrm>
              <a:off x="1006369" y="10825"/>
              <a:ext cx="171522" cy="276999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fld id="{79A0D263-32C2-8B4D-A7AB-25634E3DAF82}" type="slidenum">
                <a:rPr lang="en-US" sz="1200" b="1" i="0" smtClean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‹#›</a:t>
              </a:fld>
              <a:endPara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</p:txBody>
        </p:sp>
      </p:grpSp>
      <p:sp>
        <p:nvSpPr>
          <p:cNvPr id="10" name="Title 8">
            <a:extLst>
              <a:ext uri="{FF2B5EF4-FFF2-40B4-BE49-F238E27FC236}">
                <a16:creationId xmlns:a16="http://schemas.microsoft.com/office/drawing/2014/main" id="{D97DC14C-B3FD-FD43-9542-DB7E41263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016" y="944563"/>
            <a:ext cx="4334233" cy="132556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>
              <a:lnSpc>
                <a:spcPct val="80000"/>
              </a:lnSpc>
              <a:defRPr sz="48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815BAA-25C5-0543-A249-3D4B4E18A47F}"/>
              </a:ext>
            </a:extLst>
          </p:cNvPr>
          <p:cNvSpPr/>
          <p:nvPr/>
        </p:nvSpPr>
        <p:spPr>
          <a:xfrm>
            <a:off x="11311191" y="-1"/>
            <a:ext cx="893661" cy="3429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F252ED-52CD-459F-9250-CC36DFF8177F}"/>
              </a:ext>
            </a:extLst>
          </p:cNvPr>
          <p:cNvSpPr txBox="1"/>
          <p:nvPr/>
        </p:nvSpPr>
        <p:spPr>
          <a:xfrm rot="16200000">
            <a:off x="10169351" y="1275558"/>
            <a:ext cx="3632405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000" b="1">
                <a:solidFill>
                  <a:schemeClr val="bg1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PROJECTS</a:t>
            </a:r>
          </a:p>
        </p:txBody>
      </p:sp>
    </p:spTree>
    <p:extLst>
      <p:ext uri="{BB962C8B-B14F-4D97-AF65-F5344CB8AC3E}">
        <p14:creationId xmlns:p14="http://schemas.microsoft.com/office/powerpoint/2010/main" val="3711948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561DEF3-3EF6-4511-A158-0F97C74EE6EE}"/>
              </a:ext>
            </a:extLst>
          </p:cNvPr>
          <p:cNvSpPr/>
          <p:nvPr/>
        </p:nvSpPr>
        <p:spPr>
          <a:xfrm>
            <a:off x="913016" y="-26633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E0E63B-FAB2-4194-9DB4-72CD1DE23AE4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37C270-ADA1-415F-BB12-FFF4179E4E42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519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670" r:id="rId4"/>
    <p:sldLayoutId id="2147483731" r:id="rId5"/>
    <p:sldLayoutId id="2147483744" r:id="rId6"/>
    <p:sldLayoutId id="2147483745" r:id="rId7"/>
    <p:sldLayoutId id="2147483750" r:id="rId8"/>
    <p:sldLayoutId id="2147483748" r:id="rId9"/>
    <p:sldLayoutId id="2147483752" r:id="rId10"/>
    <p:sldLayoutId id="2147483751" r:id="rId11"/>
    <p:sldLayoutId id="2147483743" r:id="rId12"/>
    <p:sldLayoutId id="2147483649" r:id="rId13"/>
    <p:sldLayoutId id="2147483656" r:id="rId14"/>
    <p:sldLayoutId id="2147483659" r:id="rId15"/>
    <p:sldLayoutId id="2147483746" r:id="rId16"/>
    <p:sldLayoutId id="2147483747" r:id="rId17"/>
    <p:sldLayoutId id="214748368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574">
          <p15:clr>
            <a:srgbClr val="F26B43"/>
          </p15:clr>
        </p15:guide>
        <p15:guide id="4" pos="7106">
          <p15:clr>
            <a:srgbClr val="F26B43"/>
          </p15:clr>
        </p15:guide>
        <p15:guide id="5" orient="horz" pos="187">
          <p15:clr>
            <a:srgbClr val="F26B43"/>
          </p15:clr>
        </p15:guide>
        <p15:guide id="6" orient="horz" pos="4133">
          <p15:clr>
            <a:srgbClr val="F26B43"/>
          </p15:clr>
        </p15:guide>
        <p15:guide id="7" orient="horz" pos="595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561DEF3-3EF6-4511-A158-0F97C74EE6EE}"/>
              </a:ext>
            </a:extLst>
          </p:cNvPr>
          <p:cNvSpPr/>
          <p:nvPr/>
        </p:nvSpPr>
        <p:spPr>
          <a:xfrm>
            <a:off x="913016" y="-26633"/>
            <a:ext cx="2244522" cy="2986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E0E63B-FAB2-4194-9DB4-72CD1DE23AE4}"/>
              </a:ext>
            </a:extLst>
          </p:cNvPr>
          <p:cNvSpPr txBox="1"/>
          <p:nvPr/>
        </p:nvSpPr>
        <p:spPr>
          <a:xfrm>
            <a:off x="1320694" y="10825"/>
            <a:ext cx="556243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XTREAM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37C270-ADA1-415F-BB12-FFF4179E4E42}"/>
              </a:ext>
            </a:extLst>
          </p:cNvPr>
          <p:cNvSpPr txBox="1"/>
          <p:nvPr/>
        </p:nvSpPr>
        <p:spPr>
          <a:xfrm>
            <a:off x="1006369" y="10825"/>
            <a:ext cx="17152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fld id="{79A0D263-32C2-8B4D-A7AB-25634E3DAF82}" type="slidenum">
              <a:rPr lang="en-US" sz="1200" b="1" i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‹#›</a:t>
            </a:fld>
            <a:endParaRPr lang="en-US" sz="1200" b="1" i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968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  <p:sldLayoutId id="2147483774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574">
          <p15:clr>
            <a:srgbClr val="F26B43"/>
          </p15:clr>
        </p15:guide>
        <p15:guide id="4" pos="7106">
          <p15:clr>
            <a:srgbClr val="F26B43"/>
          </p15:clr>
        </p15:guide>
        <p15:guide id="5" orient="horz" pos="187">
          <p15:clr>
            <a:srgbClr val="F26B43"/>
          </p15:clr>
        </p15:guide>
        <p15:guide id="6" orient="horz" pos="4133">
          <p15:clr>
            <a:srgbClr val="F26B43"/>
          </p15:clr>
        </p15:guide>
        <p15:guide id="7" orient="horz" pos="59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simulate-a-tiny-solar-system-with-python-fbbb68d8207b" TargetMode="External"/><Relationship Id="rId2" Type="http://schemas.openxmlformats.org/officeDocument/2006/relationships/hyperlink" Target="https://github.com/xtreamsrl/kepl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atic.uni-graz.at/fileadmin/_Persoenliche_Webseite/puschnig_peter/unigrazform/Theses/BachelorThesis_Seyr_2020.pdf" TargetMode="External"/><Relationship Id="rId5" Type="http://schemas.openxmlformats.org/officeDocument/2006/relationships/image" Target="../media/image24.png"/><Relationship Id="rId4" Type="http://schemas.openxmlformats.org/officeDocument/2006/relationships/hyperlink" Target="https://levelup.gitconnected.com/the-two-body-problem-in-python-6bbe4a0b2f8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6840E-042D-D3C5-7874-EABED3B8B3AB}"/>
              </a:ext>
            </a:extLst>
          </p:cNvPr>
          <p:cNvSpPr txBox="1"/>
          <p:nvPr/>
        </p:nvSpPr>
        <p:spPr>
          <a:xfrm>
            <a:off x="7243587" y="1859340"/>
            <a:ext cx="4642552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4800" dirty="0">
                <a:latin typeface="Sen"/>
              </a:rPr>
              <a:t>If Kepler had a computer</a:t>
            </a:r>
            <a:endParaRPr lang="it-IT" dirty="0"/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562816B6-2AAB-599B-77FA-160EB3D945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248" r="13587" b="19539"/>
          <a:stretch/>
        </p:blipFill>
        <p:spPr>
          <a:xfrm>
            <a:off x="11087101" y="125115"/>
            <a:ext cx="997048" cy="81944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B83F0A-FE7B-CE6F-4780-C6ACEA7CD93C}"/>
              </a:ext>
            </a:extLst>
          </p:cNvPr>
          <p:cNvSpPr txBox="1"/>
          <p:nvPr/>
        </p:nvSpPr>
        <p:spPr>
          <a:xfrm>
            <a:off x="7243587" y="5131356"/>
            <a:ext cx="4295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400" b="1" dirty="0">
                <a:solidFill>
                  <a:schemeClr val="accent1"/>
                </a:solidFill>
                <a:latin typeface="Sen" pitchFamily="2" charset="0"/>
              </a:rPr>
              <a:t>Brescia, 11/12/2023</a:t>
            </a:r>
            <a:endParaRPr lang="en-IT" sz="2400" dirty="0">
              <a:latin typeface="Sen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896AFA-4A4B-B326-CB56-AD505311AE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1" b="31"/>
          <a:stretch/>
        </p:blipFill>
        <p:spPr>
          <a:xfrm>
            <a:off x="0" y="0"/>
            <a:ext cx="686219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0095A0-F207-951C-DF34-D40C22DC96F7}"/>
              </a:ext>
            </a:extLst>
          </p:cNvPr>
          <p:cNvSpPr txBox="1"/>
          <p:nvPr/>
        </p:nvSpPr>
        <p:spPr>
          <a:xfrm>
            <a:off x="7243588" y="3429000"/>
            <a:ext cx="3843514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800" dirty="0">
                <a:latin typeface="Sen"/>
              </a:rPr>
              <a:t>Python simulation of the solar system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3166772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DFFB-7170-1AC3-58B7-463D90F5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start simple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123DE-79D7-6F9D-BB82-645EABB9A89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In the two-body problem, we want to simulate the dynamics of two objects interacting through gravitational force: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A math equation with black text&#10;&#10;Description automatically generated">
            <a:extLst>
              <a:ext uri="{FF2B5EF4-FFF2-40B4-BE49-F238E27FC236}">
                <a16:creationId xmlns:a16="http://schemas.microsoft.com/office/drawing/2014/main" id="{CB811500-4CCE-6829-266C-21403B075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949" y="3429000"/>
            <a:ext cx="3198599" cy="786957"/>
          </a:xfrm>
          <a:prstGeom prst="rect">
            <a:avLst/>
          </a:prstGeom>
        </p:spPr>
      </p:pic>
      <p:pic>
        <p:nvPicPr>
          <p:cNvPr id="9" name="Picture 8" descr="A math equatio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50E45EF7-9D4E-7905-A1E9-2F35219F1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132" y="3429000"/>
            <a:ext cx="3198595" cy="786956"/>
          </a:xfrm>
          <a:prstGeom prst="rect">
            <a:avLst/>
          </a:prstGeom>
        </p:spPr>
      </p:pic>
      <p:pic>
        <p:nvPicPr>
          <p:cNvPr id="11" name="Picture 10" descr="A mathematical equation with arrows and symbols&#10;&#10;Description automatically generated with medium confidence">
            <a:extLst>
              <a:ext uri="{FF2B5EF4-FFF2-40B4-BE49-F238E27FC236}">
                <a16:creationId xmlns:a16="http://schemas.microsoft.com/office/drawing/2014/main" id="{97FEF461-C530-87C6-AB9E-8C335254F5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4405" y="5911702"/>
            <a:ext cx="1548768" cy="58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111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DFFB-7170-1AC3-58B7-463D90F5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Newton to Newton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123DE-79D7-6F9D-BB82-645EABB9A89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Thanks to the 2</a:t>
            </a:r>
            <a:r>
              <a:rPr lang="en-GB" baseline="30000" dirty="0"/>
              <a:t>nd</a:t>
            </a:r>
            <a:r>
              <a:rPr lang="en-GB" dirty="0"/>
              <a:t> law of motion               , we can equate the forces:</a:t>
            </a:r>
          </a:p>
        </p:txBody>
      </p:sp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E131F94B-2C97-C065-6576-8145C4849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14" y="3254288"/>
            <a:ext cx="4231758" cy="913675"/>
          </a:xfrm>
          <a:prstGeom prst="rect">
            <a:avLst/>
          </a:prstGeom>
        </p:spPr>
      </p:pic>
      <p:pic>
        <p:nvPicPr>
          <p:cNvPr id="7" name="Picture 6" descr="A math equation with a square and a line&#10;&#10;Description automatically generated with medium confidence">
            <a:extLst>
              <a:ext uri="{FF2B5EF4-FFF2-40B4-BE49-F238E27FC236}">
                <a16:creationId xmlns:a16="http://schemas.microsoft.com/office/drawing/2014/main" id="{7C896FB8-E6E9-0854-826D-9CA00E72F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329" y="3254289"/>
            <a:ext cx="4416091" cy="9136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0F592B-7772-AFEF-243F-ACC72F538F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4757" y="2036082"/>
            <a:ext cx="1055144" cy="39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67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DFFB-7170-1AC3-58B7-463D90F5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Differential equations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123DE-79D7-6F9D-BB82-645EABB9A89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We have a system of differential equations! Indeed,                               so that we can re-write </a:t>
            </a:r>
          </a:p>
        </p:txBody>
      </p:sp>
      <p:pic>
        <p:nvPicPr>
          <p:cNvPr id="5" name="Picture 4" descr="A math equation with black letters&#10;&#10;Description automatically generated with medium confidence">
            <a:extLst>
              <a:ext uri="{FF2B5EF4-FFF2-40B4-BE49-F238E27FC236}">
                <a16:creationId xmlns:a16="http://schemas.microsoft.com/office/drawing/2014/main" id="{77254662-5524-F788-AAE3-D99C3693D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0982" y="1788649"/>
            <a:ext cx="2146004" cy="817525"/>
          </a:xfrm>
          <a:prstGeom prst="rect">
            <a:avLst/>
          </a:prstGeom>
        </p:spPr>
      </p:pic>
      <p:pic>
        <p:nvPicPr>
          <p:cNvPr id="7" name="Picture 6" descr="A math equations with numbers&#10;&#10;Description automatically generated with medium confidence">
            <a:extLst>
              <a:ext uri="{FF2B5EF4-FFF2-40B4-BE49-F238E27FC236}">
                <a16:creationId xmlns:a16="http://schemas.microsoft.com/office/drawing/2014/main" id="{C692162E-6CFA-32CA-9AA1-411EA1D51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7342" y="3233505"/>
            <a:ext cx="6510384" cy="17173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7FAA73-3692-4439-2F81-0F062918E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3885" y="5922752"/>
            <a:ext cx="826201" cy="4957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A831DC-DF67-FC7E-27B5-F7E60CF5AFDA}"/>
              </a:ext>
            </a:extLst>
          </p:cNvPr>
          <p:cNvSpPr txBox="1"/>
          <p:nvPr/>
        </p:nvSpPr>
        <p:spPr>
          <a:xfrm>
            <a:off x="912813" y="5354979"/>
            <a:ext cx="8926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These are 6 (second-order) </a:t>
            </a:r>
            <a:r>
              <a:rPr lang="en-GB" sz="2800" b="1" dirty="0"/>
              <a:t>Ordinary Differential Equations.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626053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DFFB-7170-1AC3-58B7-463D90F5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common trick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123DE-79D7-6F9D-BB82-645EABB9A89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We can lower the system’s order to 1 to make it easier to solve. </a:t>
            </a:r>
          </a:p>
          <a:p>
            <a:pPr marL="0" indent="0">
              <a:buNone/>
            </a:pPr>
            <a:r>
              <a:rPr lang="en-GB" dirty="0"/>
              <a:t>The trade-off is we get more equations in the system:</a:t>
            </a:r>
          </a:p>
        </p:txBody>
      </p:sp>
      <p:pic>
        <p:nvPicPr>
          <p:cNvPr id="6" name="Picture 5" descr="A group of black text&#10;&#10;Description automatically generated with medium confidence">
            <a:extLst>
              <a:ext uri="{FF2B5EF4-FFF2-40B4-BE49-F238E27FC236}">
                <a16:creationId xmlns:a16="http://schemas.microsoft.com/office/drawing/2014/main" id="{903C4EF0-37BA-9F3B-8551-321B7D15F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97" y="4099989"/>
            <a:ext cx="3826433" cy="1499548"/>
          </a:xfrm>
          <a:prstGeom prst="rect">
            <a:avLst/>
          </a:prstGeom>
        </p:spPr>
      </p:pic>
      <p:pic>
        <p:nvPicPr>
          <p:cNvPr id="11" name="Picture 10" descr="A math equations with lines and letters&#10;&#10;Description automatically generated with medium confidence">
            <a:extLst>
              <a:ext uri="{FF2B5EF4-FFF2-40B4-BE49-F238E27FC236}">
                <a16:creationId xmlns:a16="http://schemas.microsoft.com/office/drawing/2014/main" id="{A8D37FB9-2BC7-4C05-4406-A0005DAD8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8094" y="3063249"/>
            <a:ext cx="3826433" cy="357302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72503C4-A159-41A0-9565-446681EE32B4}"/>
              </a:ext>
            </a:extLst>
          </p:cNvPr>
          <p:cNvCxnSpPr>
            <a:stCxn id="6" idx="3"/>
            <a:endCxn id="11" idx="1"/>
          </p:cNvCxnSpPr>
          <p:nvPr/>
        </p:nvCxnSpPr>
        <p:spPr>
          <a:xfrm>
            <a:off x="4779730" y="4849763"/>
            <a:ext cx="220836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5173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DFFB-7170-1AC3-58B7-463D90F5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Numerical solving with Euler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123DE-79D7-6F9D-BB82-645EABB9A89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Any first-order ODE system like                          can be simulated with the Euler method, i.e. iterating the following:                     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85AF05-02CB-4B40-F92D-1567994F6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938" y="1983702"/>
            <a:ext cx="1922852" cy="468387"/>
          </a:xfrm>
          <a:prstGeom prst="rect">
            <a:avLst/>
          </a:prstGeom>
        </p:spPr>
      </p:pic>
      <p:pic>
        <p:nvPicPr>
          <p:cNvPr id="8" name="Picture 7" descr="A math equations and symbols&#10;&#10;Description automatically generated with medium confidence">
            <a:extLst>
              <a:ext uri="{FF2B5EF4-FFF2-40B4-BE49-F238E27FC236}">
                <a16:creationId xmlns:a16="http://schemas.microsoft.com/office/drawing/2014/main" id="{8FC8C05C-51AF-FA7C-B43C-13803D84A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245" y="3267795"/>
            <a:ext cx="5076755" cy="104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09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DFFB-7170-1AC3-58B7-463D90F5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123DE-79D7-6F9D-BB82-645EABB9A8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2814" y="2013704"/>
            <a:ext cx="4594851" cy="41569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It creates a </a:t>
            </a:r>
            <a:r>
              <a:rPr lang="en-GB" b="1" dirty="0"/>
              <a:t>piece-wise linear </a:t>
            </a:r>
            <a:r>
              <a:rPr lang="en-GB" dirty="0"/>
              <a:t>reconstruction of the solution by approximating its derivative to the first order.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4BFF4C-C4E4-3044-E001-B8F4E8F36F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077"/>
          <a:stretch/>
        </p:blipFill>
        <p:spPr>
          <a:xfrm>
            <a:off x="1298799" y="5461822"/>
            <a:ext cx="3963208" cy="865634"/>
          </a:xfrm>
          <a:prstGeom prst="rect">
            <a:avLst/>
          </a:prstGeom>
        </p:spPr>
      </p:pic>
      <p:pic>
        <p:nvPicPr>
          <p:cNvPr id="6" name="Picture 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4B7F420-5844-B175-E69C-619197B98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7993" y="1919995"/>
            <a:ext cx="5792435" cy="4344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90B7BD-65E3-8E2F-D5A1-EF69BCAEF1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237"/>
          <a:stretch/>
        </p:blipFill>
        <p:spPr>
          <a:xfrm>
            <a:off x="982978" y="3988822"/>
            <a:ext cx="4594851" cy="865634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14BAAEE-F170-156A-0924-926E1D3D13A8}"/>
              </a:ext>
            </a:extLst>
          </p:cNvPr>
          <p:cNvCxnSpPr>
            <a:stCxn id="7" idx="2"/>
            <a:endCxn id="10" idx="0"/>
          </p:cNvCxnSpPr>
          <p:nvPr/>
        </p:nvCxnSpPr>
        <p:spPr>
          <a:xfrm flipH="1">
            <a:off x="3280403" y="4854456"/>
            <a:ext cx="1" cy="60736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5036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3B7C0-9A78-6920-4E17-C6CAF7B3D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TIME</a:t>
            </a:r>
            <a:endParaRPr lang="en-IT" dirty="0"/>
          </a:p>
        </p:txBody>
      </p:sp>
      <p:pic>
        <p:nvPicPr>
          <p:cNvPr id="14" name="Picture 13" descr="A child looking at the camera&#10;&#10;Description automatically generated">
            <a:extLst>
              <a:ext uri="{FF2B5EF4-FFF2-40B4-BE49-F238E27FC236}">
                <a16:creationId xmlns:a16="http://schemas.microsoft.com/office/drawing/2014/main" id="{79BEC21A-FE2B-2E8A-0AFD-BD9A2D819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97803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070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3B7C0-9A78-6920-4E17-C6CAF7B3D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Some Useful Resources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E440B-8DD6-E9B1-5C13-1EE209B97407}"/>
              </a:ext>
            </a:extLst>
          </p:cNvPr>
          <p:cNvSpPr txBox="1"/>
          <p:nvPr/>
        </p:nvSpPr>
        <p:spPr>
          <a:xfrm>
            <a:off x="1954643" y="2474805"/>
            <a:ext cx="10884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Sen" pitchFamily="2" charset="0"/>
                <a:hlinkClick r:id="rId2"/>
              </a:rPr>
              <a:t>kepler</a:t>
            </a:r>
            <a:endParaRPr lang="en-IT" sz="2800" dirty="0">
              <a:latin typeface="Sen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6A9058-76F8-35CE-87F7-FED903107C7A}"/>
              </a:ext>
            </a:extLst>
          </p:cNvPr>
          <p:cNvSpPr txBox="1"/>
          <p:nvPr/>
        </p:nvSpPr>
        <p:spPr>
          <a:xfrm>
            <a:off x="1266275" y="4591351"/>
            <a:ext cx="60672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800" dirty="0">
                <a:effectLst/>
                <a:hlinkClick r:id="rId3"/>
              </a:rPr>
              <a:t>Simulate a tiny solar system with Python</a:t>
            </a:r>
            <a:endParaRPr lang="en-GB" sz="2800" i="0" dirty="0">
              <a:effectLst/>
              <a:latin typeface="Sen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A81278-88F1-E0AB-5F2F-0790B55B6477}"/>
              </a:ext>
            </a:extLst>
          </p:cNvPr>
          <p:cNvSpPr txBox="1"/>
          <p:nvPr/>
        </p:nvSpPr>
        <p:spPr>
          <a:xfrm>
            <a:off x="912813" y="3971321"/>
            <a:ext cx="3692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800" dirty="0">
                <a:latin typeface="Sen" pitchFamily="2" charset="0"/>
              </a:rPr>
              <a:t>Enlightening Articles</a:t>
            </a:r>
            <a:endParaRPr lang="en-GB" sz="2800" i="0" dirty="0">
              <a:effectLst/>
              <a:latin typeface="Sen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2D273B-E077-F368-9742-D40A29C84E5D}"/>
              </a:ext>
            </a:extLst>
          </p:cNvPr>
          <p:cNvSpPr txBox="1"/>
          <p:nvPr/>
        </p:nvSpPr>
        <p:spPr>
          <a:xfrm>
            <a:off x="912814" y="1862036"/>
            <a:ext cx="18565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800" i="0" dirty="0">
                <a:effectLst/>
                <a:latin typeface="Sen" pitchFamily="2" charset="0"/>
              </a:rPr>
              <a:t>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9ADE77-2B08-2410-FDE7-01E34333D249}"/>
              </a:ext>
            </a:extLst>
          </p:cNvPr>
          <p:cNvSpPr txBox="1"/>
          <p:nvPr/>
        </p:nvSpPr>
        <p:spPr>
          <a:xfrm>
            <a:off x="1276855" y="5211381"/>
            <a:ext cx="4999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800" dirty="0">
                <a:effectLst/>
                <a:hlinkClick r:id="rId4"/>
              </a:rPr>
              <a:t>The two-body problem in Python</a:t>
            </a:r>
            <a:endParaRPr lang="en-GB" sz="2800" i="0" dirty="0">
              <a:effectLst/>
              <a:latin typeface="Sen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BEB1F00-8431-FA44-3415-9D8D8F23C7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2769" y="2482066"/>
            <a:ext cx="580900" cy="5809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BD48DBB-0269-6E1F-F2CD-0DE5F3D927ED}"/>
              </a:ext>
            </a:extLst>
          </p:cNvPr>
          <p:cNvSpPr txBox="1"/>
          <p:nvPr/>
        </p:nvSpPr>
        <p:spPr>
          <a:xfrm>
            <a:off x="1276855" y="5833504"/>
            <a:ext cx="10064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hlinkClick r:id="rId6"/>
              </a:rPr>
              <a:t>Numerical simulation of the planetary motions in the solar system...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342577055"/>
      </p:ext>
    </p:extLst>
  </p:cSld>
  <p:clrMapOvr>
    <a:masterClrMapping/>
  </p:clrMapOvr>
</p:sld>
</file>

<file path=ppt/theme/theme1.xml><?xml version="1.0" encoding="utf-8"?>
<a:theme xmlns:a="http://schemas.openxmlformats.org/drawingml/2006/main" name="xtream">
  <a:themeElements>
    <a:clrScheme name="XTREAM">
      <a:dk1>
        <a:srgbClr val="001F51"/>
      </a:dk1>
      <a:lt1>
        <a:srgbClr val="FFFFFF"/>
      </a:lt1>
      <a:dk2>
        <a:srgbClr val="000000"/>
      </a:dk2>
      <a:lt2>
        <a:srgbClr val="FEFCFF"/>
      </a:lt2>
      <a:accent1>
        <a:srgbClr val="12B62C"/>
      </a:accent1>
      <a:accent2>
        <a:srgbClr val="EA5930"/>
      </a:accent2>
      <a:accent3>
        <a:srgbClr val="FFDB0D"/>
      </a:accent3>
      <a:accent4>
        <a:srgbClr val="8B0CE8"/>
      </a:accent4>
      <a:accent5>
        <a:srgbClr val="11ECAB"/>
      </a:accent5>
      <a:accent6>
        <a:srgbClr val="FFEB3A"/>
      </a:accent6>
      <a:hlink>
        <a:srgbClr val="12B62C"/>
      </a:hlink>
      <a:folHlink>
        <a:srgbClr val="12792C"/>
      </a:folHlink>
    </a:clrScheme>
    <a:fontScheme name="SourceSansPro-Bold">
      <a:majorFont>
        <a:latin typeface="SourceSansPro-Bold"/>
        <a:ea typeface=""/>
        <a:cs typeface=""/>
      </a:majorFont>
      <a:minorFont>
        <a:latin typeface="SourceSansPro-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xtream" id="{0BC40CD5-7915-E542-BE8D-3113F70BC86E}" vid="{B258FF57-158F-9946-AC80-56BC24DF17E8}"/>
    </a:ext>
  </a:extLst>
</a:theme>
</file>

<file path=ppt/theme/theme2.xml><?xml version="1.0" encoding="utf-8"?>
<a:theme xmlns:a="http://schemas.openxmlformats.org/drawingml/2006/main" name="1_xtream">
  <a:themeElements>
    <a:clrScheme name="XTREAM">
      <a:dk1>
        <a:srgbClr val="001F51"/>
      </a:dk1>
      <a:lt1>
        <a:srgbClr val="FFFFFF"/>
      </a:lt1>
      <a:dk2>
        <a:srgbClr val="000000"/>
      </a:dk2>
      <a:lt2>
        <a:srgbClr val="FEFCFF"/>
      </a:lt2>
      <a:accent1>
        <a:srgbClr val="12B62C"/>
      </a:accent1>
      <a:accent2>
        <a:srgbClr val="EA5930"/>
      </a:accent2>
      <a:accent3>
        <a:srgbClr val="FFDB0D"/>
      </a:accent3>
      <a:accent4>
        <a:srgbClr val="8B0CE8"/>
      </a:accent4>
      <a:accent5>
        <a:srgbClr val="11ECAB"/>
      </a:accent5>
      <a:accent6>
        <a:srgbClr val="FFEB3A"/>
      </a:accent6>
      <a:hlink>
        <a:srgbClr val="12B62C"/>
      </a:hlink>
      <a:folHlink>
        <a:srgbClr val="12792C"/>
      </a:folHlink>
    </a:clrScheme>
    <a:fontScheme name="SourceSansPro-Bold">
      <a:majorFont>
        <a:latin typeface="SourceSansPro-Bold"/>
        <a:ea typeface=""/>
        <a:cs typeface=""/>
      </a:majorFont>
      <a:minorFont>
        <a:latin typeface="SourceSansPro-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xtream" id="{0BC40CD5-7915-E542-BE8D-3113F70BC86E}" vid="{B258FF57-158F-9946-AC80-56BC24DF17E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b46e030-d206-41b7-a045-d308be754099">
      <Terms xmlns="http://schemas.microsoft.com/office/infopath/2007/PartnerControls"/>
    </lcf76f155ced4ddcb4097134ff3c332f>
    <TaxCatchAll xmlns="19799906-8a14-44ed-b649-ae6d41a7ccb6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7B0CA87421FA4FBCEE35DB9F213EC0" ma:contentTypeVersion="17" ma:contentTypeDescription="Create a new document." ma:contentTypeScope="" ma:versionID="7c7d1e2dd876aa365b64730dcda18ea0">
  <xsd:schema xmlns:xsd="http://www.w3.org/2001/XMLSchema" xmlns:xs="http://www.w3.org/2001/XMLSchema" xmlns:p="http://schemas.microsoft.com/office/2006/metadata/properties" xmlns:ns2="ab46e030-d206-41b7-a045-d308be754099" xmlns:ns3="19799906-8a14-44ed-b649-ae6d41a7ccb6" targetNamespace="http://schemas.microsoft.com/office/2006/metadata/properties" ma:root="true" ma:fieldsID="88d226184299628df4e0e0cb6dcaca5d" ns2:_="" ns3:_="">
    <xsd:import namespace="ab46e030-d206-41b7-a045-d308be754099"/>
    <xsd:import namespace="19799906-8a14-44ed-b649-ae6d41a7cc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46e030-d206-41b7-a045-d308be7540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46803ae-94de-4856-ab33-a6ca878f420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799906-8a14-44ed-b649-ae6d41a7ccb6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6fce8b34-7806-4a81-b89e-cc20195a5b85}" ma:internalName="TaxCatchAll" ma:showField="CatchAllData" ma:web="19799906-8a14-44ed-b649-ae6d41a7ccb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74C2F40-C536-45C7-98F7-093E7381819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5A428D7-E937-4C37-B1BA-57C58C4E2B70}">
  <ds:schemaRefs>
    <ds:schemaRef ds:uri="http://www.w3.org/XML/1998/namespace"/>
    <ds:schemaRef ds:uri="19799906-8a14-44ed-b649-ae6d41a7ccb6"/>
    <ds:schemaRef ds:uri="http://purl.org/dc/dcmitype/"/>
    <ds:schemaRef ds:uri="http://schemas.microsoft.com/office/2006/metadata/properties"/>
    <ds:schemaRef ds:uri="http://purl.org/dc/terms/"/>
    <ds:schemaRef ds:uri="ab46e030-d206-41b7-a045-d308be75409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75F841A-A3A2-461E-ABAB-376011F1E7A6}">
  <ds:schemaRefs>
    <ds:schemaRef ds:uri="19799906-8a14-44ed-b649-ae6d41a7ccb6"/>
    <ds:schemaRef ds:uri="ab46e030-d206-41b7-a045-d308be75409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xtream</Template>
  <TotalTime>2285</TotalTime>
  <Words>192</Words>
  <Application>Microsoft Macintosh PowerPoint</Application>
  <PresentationFormat>Widescreen</PresentationFormat>
  <Paragraphs>26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Roboto Light</vt:lpstr>
      <vt:lpstr>Sen</vt:lpstr>
      <vt:lpstr>Source Sans Pro</vt:lpstr>
      <vt:lpstr>Source Sans Pro Black</vt:lpstr>
      <vt:lpstr>SourceSansPro-Regular</vt:lpstr>
      <vt:lpstr>xtream</vt:lpstr>
      <vt:lpstr>1_xtream</vt:lpstr>
      <vt:lpstr>PowerPoint Presentation</vt:lpstr>
      <vt:lpstr>Let’s start simple</vt:lpstr>
      <vt:lpstr>From Newton to Newton</vt:lpstr>
      <vt:lpstr>Differential equations 101</vt:lpstr>
      <vt:lpstr>A common trick</vt:lpstr>
      <vt:lpstr>Numerical solving with Euler</vt:lpstr>
      <vt:lpstr>Why does it work?</vt:lpstr>
      <vt:lpstr>DEMO TIME</vt:lpstr>
      <vt:lpstr>Some Useful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Gabriele Orlandi</dc:creator>
  <cp:lastModifiedBy>Fabio Lipreri</cp:lastModifiedBy>
  <cp:revision>9</cp:revision>
  <dcterms:created xsi:type="dcterms:W3CDTF">2023-02-16T08:02:17Z</dcterms:created>
  <dcterms:modified xsi:type="dcterms:W3CDTF">2023-12-07T16:19:06Z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0x010100B87B0CA87421FA4FBCEE35DB9F213EC0</vt:lpwstr>
  </property>
  <property fmtid="{D5CDD505-2E9C-101B-9397-08002B2CF9AE}" pid="3" name="MediaServiceImageTags">
    <vt:lpwstr/>
  </property>
</Properties>
</file>

<file path=docProps/thumbnail.jpeg>
</file>